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0" r:id="rId3"/>
  </p:sldMasterIdLst>
  <p:notesMasterIdLst>
    <p:notesMasterId r:id="rId27"/>
  </p:notesMasterIdLst>
  <p:handoutMasterIdLst>
    <p:handoutMasterId r:id="rId28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6375" autoAdjust="0"/>
  </p:normalViewPr>
  <p:slideViewPr>
    <p:cSldViewPr>
      <p:cViewPr varScale="1">
        <p:scale>
          <a:sx n="71" d="100"/>
          <a:sy n="71" d="100"/>
        </p:scale>
        <p:origin x="-11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endParaRPr lang="ru-RU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fld id="{BD903A32-8770-4536-ADB3-E24A4AE8BDCB}" type="slidenum">
              <a:rPr/>
              <a:pPr algn="r" hangingPunct="0">
                <a:buNone/>
                <a:defRPr sz="1400"/>
              </a:pPr>
              <a:t>‹#›</a:t>
            </a:fld>
            <a:endParaRPr lang="ru-RU" sz="12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422AA30-C2DD-48C9-A801-605004F94C90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6839"/>
          </a:xfrm>
        </p:spPr>
        <p:txBody>
          <a:bodyPr wrap="square" lIns="90000" tIns="45000" rIns="90000" bIns="45000" anchor="t"/>
          <a:lstStyle/>
          <a:p>
            <a:pPr lvl="0" algn="l" hangingPunct="1"/>
            <a:fld id="{4B6D6519-77B7-4CC5-B5EB-2F5C9B93EB04}" type="slidenum">
              <a:rPr/>
              <a:pPr lvl="0" algn="l" hangingPunct="1"/>
              <a:t>7</a:t>
            </a:fld>
            <a:endParaRPr lang="ru-RU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2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 wrap="square" lIns="90000" tIns="45000" rIns="90000" bIns="45000" anchor="t"/>
          <a:lstStyle/>
          <a:p>
            <a:pPr lvl="0"/>
            <a:r>
              <a:rPr lang="ru-RU"/>
              <a:t>Content Layouts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6839"/>
          </a:xfrm>
        </p:spPr>
        <p:txBody>
          <a:bodyPr wrap="square" lIns="90000" tIns="45000" rIns="90000" bIns="45000" anchor="t"/>
          <a:lstStyle/>
          <a:p>
            <a:pPr lvl="0" algn="l" hangingPunct="1"/>
            <a:fld id="{06520CB8-DFD8-4214-989C-28B2E07294DC}" type="slidenum">
              <a:rPr/>
              <a:pPr lvl="0" algn="l" hangingPunct="1"/>
              <a:t>19</a:t>
            </a:fld>
            <a:endParaRPr lang="ru-RU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2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 wrap="square" lIns="90000" tIns="45000" rIns="90000" bIns="45000" anchor="t"/>
          <a:lstStyle/>
          <a:p>
            <a:pPr lvl="0"/>
            <a:r>
              <a:rPr lang="ru-RU"/>
              <a:t>Content Layouts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lvl="0"/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E9B22059-DA03-4047-81AC-4CE2557720BD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FEE528-6C73-49BB-B2BD-8A450026B846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 lvl="0"/>
            <a:fld id="{35A88669-17C2-4033-91FD-220B4F75EC97}" type="slidenum">
              <a:rPr lang="ru-RU" smtClean="0"/>
              <a:pPr lvl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0C9AA115-53B0-4620-A30D-03DD09E403D3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 lvl="0"/>
            <a:fld id="{89F84E82-E7F8-487D-A885-206FE9644E11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266480-7EC4-4399-AF14-35EC0B15497E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4A786B15-C9DC-4532-B8A3-18CD8CD27F7D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9DEAEF73-9A01-4437-B42D-9254BDA3A640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fld id="{960E68C0-1494-4A42-975B-F39BBAE3D08F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1F8878-DA27-40AA-9727-1941F9EF96BE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5A7122-4D22-48D6-8A68-27719CC2A9C1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lvl="0"/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F335A121-A516-4F41-8DA1-1EB512DCC365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F724D2A-5DB0-48FC-8212-A0B480B7E702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 lvl="0"/>
            <a:fld id="{A7795AEC-E09C-40E5-99DB-D34B658A0DE4}" type="slidenum">
              <a:rPr lang="ru-RU" smtClean="0"/>
              <a:pPr lvl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9652D103-91C8-4D86-8268-96E7BA9DA3C3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 lvl="0"/>
            <a:fld id="{CB82B756-0311-40D4-8880-02FB432C0420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D54AC08-47B6-4B66-A234-03356AEFC809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D394EC80-D016-4E4B-A44A-25B2603A9EE5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87600FA8-3247-4AC2-8712-A9640A894BEB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fld id="{6440158E-0753-49BC-A33B-1AFB6A04116F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250CDF8-0322-45EB-A1F8-A9679C209E0F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1DF84EF-1E2F-461D-B045-AADD67E7C26B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3D1E55-A3C7-4D2F-B376-325BF028D487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lvl="0"/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6CA80FA4-C574-458A-8AFA-D6AAD7C7748F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0E6B53-9D72-47BD-82FF-932A7CAB6002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 lvl="0"/>
            <a:fld id="{747E8BDC-209D-4A09-8A16-4F79A24076C4}" type="slidenum">
              <a:rPr lang="ru-RU" smtClean="0"/>
              <a:pPr lvl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42E5795A-C658-43D0-ADE9-90A309C68F18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 lvl="0"/>
            <a:fld id="{0CD3106A-354A-42D3-AABC-A49D419868D0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A77127-7283-4360-A547-B14D3843A394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 lvl="0"/>
            <a:fld id="{4A1C076D-5C2E-49E3-ADF2-B39624B25FB3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8403A736-6282-4BF6-91EE-D4B743081C15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fld id="{F89787E3-C4E4-41C4-BFAD-2523B969E9D9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F4E8409-FABF-486C-94DD-20E0AE0E8555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CA765B-0D4F-4430-984D-C1B360CE8E95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lvl="0"/>
            <a:fld id="{C0C85989-A858-4585-9D5F-B125871B38C2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lvl="0"/>
            <a:fld id="{7C1F80C1-75BB-4AB7-9D8D-E9CF2F80AE1E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lvl="0"/>
            <a:fld id="{DBA2E72C-050D-4B6A-B71F-9075A06771ED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lvl="0"/>
            <a:fld id="{7001E34D-F9C1-4549-9D73-6E2AABA5EFE5}" type="datetime1">
              <a:rPr lang="ru-RU" smtClean="0"/>
              <a:pPr lvl="0"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lvl="0"/>
            <a:fld id="{DBA2E72C-050D-4B6A-B71F-9075A06771ED}" type="slidenum">
              <a:rPr lang="ru-RU" smtClean="0"/>
              <a:pPr lvl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662238" y="2424113"/>
            <a:ext cx="6481762" cy="45593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0">
              <a:buNone/>
            </a:pPr>
            <a:r>
              <a:rPr lang="ru-RU" sz="2000">
                <a:latin typeface="Times New Roman" pitchFamily="18"/>
                <a:cs typeface="Times New Roman" pitchFamily="18"/>
              </a:rPr>
              <a:t> </a:t>
            </a:r>
            <a:r>
              <a:rPr lang="ru-RU" sz="2000">
                <a:latin typeface="Georgia" pitchFamily="18"/>
                <a:cs typeface="Times New Roman" pitchFamily="18"/>
              </a:rPr>
              <a:t/>
            </a:r>
            <a:br>
              <a:rPr lang="ru-RU" sz="2000">
                <a:latin typeface="Georgia" pitchFamily="18"/>
                <a:cs typeface="Times New Roman" pitchFamily="18"/>
              </a:rPr>
            </a:br>
            <a:r>
              <a:rPr lang="ru-RU" sz="2000">
                <a:latin typeface="Georgia" pitchFamily="18"/>
                <a:cs typeface="Times New Roman" pitchFamily="18"/>
              </a:rPr>
              <a:t/>
            </a:r>
            <a:br>
              <a:rPr lang="ru-RU" sz="2000">
                <a:latin typeface="Georgia" pitchFamily="18"/>
                <a:cs typeface="Times New Roman" pitchFamily="18"/>
              </a:rPr>
            </a:br>
            <a:r>
              <a:rPr lang="ru-RU" sz="3600">
                <a:latin typeface="Georgia" pitchFamily="18"/>
                <a:cs typeface="Times New Roman" pitchFamily="18"/>
              </a:rPr>
              <a:t>Краткая презентация основной образовательной программы дошкольного образования</a:t>
            </a:r>
            <a:r>
              <a:rPr lang="ru-RU">
                <a:latin typeface="Georgia" pitchFamily="18"/>
                <a:cs typeface="Times New Roman" pitchFamily="18"/>
              </a:rPr>
              <a:t/>
            </a:r>
            <a:br>
              <a:rPr lang="ru-RU">
                <a:latin typeface="Georgia" pitchFamily="18"/>
                <a:cs typeface="Times New Roman" pitchFamily="18"/>
              </a:rPr>
            </a:br>
            <a:r>
              <a:rPr lang="ru-RU">
                <a:latin typeface="Georgia" pitchFamily="18"/>
                <a:cs typeface="Times New Roman" pitchFamily="18"/>
              </a:rPr>
              <a:t/>
            </a:r>
            <a:br>
              <a:rPr lang="ru-RU">
                <a:latin typeface="Georgia" pitchFamily="18"/>
                <a:cs typeface="Times New Roman" pitchFamily="18"/>
              </a:rPr>
            </a:br>
            <a:r>
              <a:rPr lang="ru-RU" sz="2200">
                <a:solidFill>
                  <a:srgbClr val="333333"/>
                </a:solidFill>
                <a:latin typeface="Georgia" pitchFamily="18"/>
                <a:cs typeface="Times New Roman" pitchFamily="18"/>
              </a:rPr>
              <a:t>г.Казань</a:t>
            </a:r>
            <a:r>
              <a:rPr lang="ru-RU" sz="1800">
                <a:latin typeface="Times New Roman" pitchFamily="18"/>
                <a:cs typeface="Times New Roman" pitchFamily="18"/>
              </a:rPr>
              <a:t/>
            </a:r>
            <a:br>
              <a:rPr lang="ru-RU" sz="1800">
                <a:latin typeface="Times New Roman" pitchFamily="18"/>
                <a:cs typeface="Times New Roman" pitchFamily="18"/>
              </a:rPr>
            </a:br>
            <a:endParaRPr lang="ru-RU" sz="180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AutoShape 5"/>
          <p:cNvSpPr/>
          <p:nvPr/>
        </p:nvSpPr>
        <p:spPr>
          <a:xfrm>
            <a:off x="1368000" y="587520"/>
            <a:ext cx="7357680" cy="1428480"/>
          </a:xfrm>
          <a:custGeom>
            <a:avLst>
              <a:gd name="f0" fmla="val 27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val 5400"/>
              <a:gd name="f9" fmla="val -2147483647"/>
              <a:gd name="f10" fmla="val 2147483647"/>
              <a:gd name="f11" fmla="abs f4"/>
              <a:gd name="f12" fmla="abs f5"/>
              <a:gd name="f13" fmla="abs f6"/>
              <a:gd name="f14" fmla="pin 0 f0 5400"/>
              <a:gd name="f15" fmla="+- 0 0 f2"/>
              <a:gd name="f16" fmla="?: f11 f4 1"/>
              <a:gd name="f17" fmla="?: f12 f5 1"/>
              <a:gd name="f18" fmla="?: f13 f6 1"/>
              <a:gd name="f19" fmla="val f14"/>
              <a:gd name="f20" fmla="*/ f16 1 21600"/>
              <a:gd name="f21" fmla="*/ f17 1 21600"/>
              <a:gd name="f22" fmla="*/ 21600 f16 1"/>
              <a:gd name="f23" fmla="*/ 21600 f17 1"/>
              <a:gd name="f24" fmla="*/ f19 1 2"/>
              <a:gd name="f25" fmla="*/ f19 2 1"/>
              <a:gd name="f26" fmla="min f21 f20"/>
              <a:gd name="f27" fmla="*/ f22 1 f18"/>
              <a:gd name="f28" fmla="*/ f23 1 f18"/>
              <a:gd name="f29" fmla="+- f19 f24 0"/>
              <a:gd name="f30" fmla="*/ f24 1 2"/>
              <a:gd name="f31" fmla="+- f27 0 f24"/>
              <a:gd name="f32" fmla="+- f27 0 f19"/>
              <a:gd name="f33" fmla="+- f19 f30 0"/>
              <a:gd name="f34" fmla="+- f24 f30 0"/>
              <a:gd name="f35" fmla="+- f28 0 f24"/>
              <a:gd name="f36" fmla="+- f28 0 f19"/>
              <a:gd name="f37" fmla="+- f28 0 f29"/>
              <a:gd name="f38" fmla="*/ f14 f26 1"/>
              <a:gd name="f39" fmla="*/ f7 f26 1"/>
              <a:gd name="f40" fmla="*/ f19 f26 1"/>
              <a:gd name="f41" fmla="*/ f29 f26 1"/>
              <a:gd name="f42" fmla="*/ f24 f26 1"/>
              <a:gd name="f43" fmla="*/ f27 f26 1"/>
              <a:gd name="f44" fmla="*/ f28 f26 1"/>
              <a:gd name="f45" fmla="*/ f25 f26 1"/>
              <a:gd name="f46" fmla="*/ f32 f26 1"/>
              <a:gd name="f47" fmla="*/ f36 f26 1"/>
              <a:gd name="f48" fmla="+- f42 0 f39"/>
              <a:gd name="f49" fmla="+- f40 0 f41"/>
              <a:gd name="f50" fmla="*/ f31 f26 1"/>
              <a:gd name="f51" fmla="+- f39 0 f42"/>
              <a:gd name="f52" fmla="*/ f37 f26 1"/>
              <a:gd name="f53" fmla="*/ f35 f26 1"/>
              <a:gd name="f54" fmla="+- f42 0 f40"/>
              <a:gd name="f55" fmla="*/ f34 f26 1"/>
              <a:gd name="f56" fmla="*/ f33 f26 1"/>
              <a:gd name="f57" fmla="+- f45 0 f41"/>
              <a:gd name="f58" fmla="+- f40 0 f42"/>
              <a:gd name="f59" fmla="+- f41 0 f45"/>
              <a:gd name="f60" fmla="abs f48"/>
              <a:gd name="f61" fmla="abs f49"/>
              <a:gd name="f62" fmla="?: f48 f15 f2"/>
              <a:gd name="f63" fmla="?: f48 f2 f15"/>
              <a:gd name="f64" fmla="?: f49 0 f1"/>
              <a:gd name="f65" fmla="?: f49 f1 0"/>
              <a:gd name="f66" fmla="+- f50 0 f46"/>
              <a:gd name="f67" fmla="abs f51"/>
              <a:gd name="f68" fmla="?: f51 0 f1"/>
              <a:gd name="f69" fmla="?: f51 f1 0"/>
              <a:gd name="f70" fmla="+- f43 0 f50"/>
              <a:gd name="f71" fmla="+- f50 0 f43"/>
              <a:gd name="f72" fmla="+- f47 0 f52"/>
              <a:gd name="f73" fmla="+- f44 0 f53"/>
              <a:gd name="f74" fmla="abs f54"/>
              <a:gd name="f75" fmla="?: f54 f15 f2"/>
              <a:gd name="f76" fmla="?: f54 f2 f15"/>
              <a:gd name="f77" fmla="+- f53 0 f44"/>
              <a:gd name="f78" fmla="?: f51 f15 f2"/>
              <a:gd name="f79" fmla="?: f51 f2 f15"/>
              <a:gd name="f80" fmla="?: f51 f3 f2"/>
              <a:gd name="f81" fmla="?: f51 f2 f3"/>
              <a:gd name="f82" fmla="+- f55 0 f42"/>
              <a:gd name="f83" fmla="+- f56 0 f41"/>
              <a:gd name="f84" fmla="+- f40 0 f55"/>
              <a:gd name="f85" fmla="+- f41 0 f56"/>
              <a:gd name="f86" fmla="abs f57"/>
              <a:gd name="f87" fmla="?: f57 0 f1"/>
              <a:gd name="f88" fmla="?: f57 f1 0"/>
              <a:gd name="f89" fmla="+- f46 0 f50"/>
              <a:gd name="f90" fmla="+- f46 0 f46"/>
              <a:gd name="f91" fmla="+- f42 0 f55"/>
              <a:gd name="f92" fmla="abs f58"/>
              <a:gd name="f93" fmla="?: f58 0 f1"/>
              <a:gd name="f94" fmla="?: f58 f1 0"/>
              <a:gd name="f95" fmla="abs f59"/>
              <a:gd name="f96" fmla="?: f48 f65 f64"/>
              <a:gd name="f97" fmla="?: f48 f64 f65"/>
              <a:gd name="f98" fmla="?: f49 f62 f63"/>
              <a:gd name="f99" fmla="abs f66"/>
              <a:gd name="f100" fmla="?: f66 f15 f2"/>
              <a:gd name="f101" fmla="?: f66 f2 f15"/>
              <a:gd name="f102" fmla="?: f66 f69 f68"/>
              <a:gd name="f103" fmla="?: f66 f68 f69"/>
              <a:gd name="f104" fmla="abs f70"/>
              <a:gd name="f105" fmla="?: f70 f15 f2"/>
              <a:gd name="f106" fmla="?: f70 f2 f15"/>
              <a:gd name="f107" fmla="?: f70 f3 f2"/>
              <a:gd name="f108" fmla="?: f70 f2 f3"/>
              <a:gd name="f109" fmla="abs f71"/>
              <a:gd name="f110" fmla="abs f72"/>
              <a:gd name="f111" fmla="?: f71 f15 f2"/>
              <a:gd name="f112" fmla="?: f71 f2 f15"/>
              <a:gd name="f113" fmla="?: f72 0 f1"/>
              <a:gd name="f114" fmla="?: f72 f1 0"/>
              <a:gd name="f115" fmla="abs f73"/>
              <a:gd name="f116" fmla="?: f73 0 f1"/>
              <a:gd name="f117" fmla="?: f73 f1 0"/>
              <a:gd name="f118" fmla="?: f73 f75 f76"/>
              <a:gd name="f119" fmla="abs f77"/>
              <a:gd name="f120" fmla="?: f51 f81 f80"/>
              <a:gd name="f121" fmla="?: f51 f80 f81"/>
              <a:gd name="f122" fmla="?: f77 f79 f78"/>
              <a:gd name="f123" fmla="abs f82"/>
              <a:gd name="f124" fmla="abs f83"/>
              <a:gd name="f125" fmla="?: f82 f15 f2"/>
              <a:gd name="f126" fmla="?: f82 f2 f15"/>
              <a:gd name="f127" fmla="?: f83 0 f1"/>
              <a:gd name="f128" fmla="?: f83 f1 0"/>
              <a:gd name="f129" fmla="abs f84"/>
              <a:gd name="f130" fmla="abs f85"/>
              <a:gd name="f131" fmla="?: f84 f15 f2"/>
              <a:gd name="f132" fmla="?: f84 f2 f15"/>
              <a:gd name="f133" fmla="?: f84 f3 f2"/>
              <a:gd name="f134" fmla="?: f84 f2 f3"/>
              <a:gd name="f135" fmla="?: f54 f88 f87"/>
              <a:gd name="f136" fmla="?: f54 f87 f88"/>
              <a:gd name="f137" fmla="?: f57 f75 f76"/>
              <a:gd name="f138" fmla="abs f89"/>
              <a:gd name="f139" fmla="?: f89 f15 f2"/>
              <a:gd name="f140" fmla="?: f89 f2 f15"/>
              <a:gd name="f141" fmla="?: f82 0 f1"/>
              <a:gd name="f142" fmla="?: f82 f1 0"/>
              <a:gd name="f143" fmla="abs f90"/>
              <a:gd name="f144" fmla="abs f91"/>
              <a:gd name="f145" fmla="?: f90 f15 f2"/>
              <a:gd name="f146" fmla="?: f90 f2 f15"/>
              <a:gd name="f147" fmla="?: f90 f3 f2"/>
              <a:gd name="f148" fmla="?: f90 f2 f3"/>
              <a:gd name="f149" fmla="?: f71 f94 f93"/>
              <a:gd name="f150" fmla="?: f71 f93 f94"/>
              <a:gd name="f151" fmla="?: f59 f79 f78"/>
              <a:gd name="f152" fmla="?: f49 f96 f97"/>
              <a:gd name="f153" fmla="?: f51 f102 f103"/>
              <a:gd name="f154" fmla="?: f51 f100 f101"/>
              <a:gd name="f155" fmla="?: f70 f108 f107"/>
              <a:gd name="f156" fmla="?: f70 f107 f108"/>
              <a:gd name="f157" fmla="?: f48 f106 f105"/>
              <a:gd name="f158" fmla="?: f71 f114 f113"/>
              <a:gd name="f159" fmla="?: f71 f113 f114"/>
              <a:gd name="f160" fmla="?: f72 f111 f112"/>
              <a:gd name="f161" fmla="?: f54 f117 f116"/>
              <a:gd name="f162" fmla="?: f54 f116 f117"/>
              <a:gd name="f163" fmla="?: f77 f121 f120"/>
              <a:gd name="f164" fmla="?: f82 f128 f127"/>
              <a:gd name="f165" fmla="?: f82 f127 f128"/>
              <a:gd name="f166" fmla="?: f83 f125 f126"/>
              <a:gd name="f167" fmla="?: f84 f134 f133"/>
              <a:gd name="f168" fmla="?: f84 f133 f134"/>
              <a:gd name="f169" fmla="?: f85 f132 f131"/>
              <a:gd name="f170" fmla="?: f57 f135 f136"/>
              <a:gd name="f171" fmla="?: f89 f142 f141"/>
              <a:gd name="f172" fmla="?: f89 f141 f142"/>
              <a:gd name="f173" fmla="?: f82 f139 f140"/>
              <a:gd name="f174" fmla="?: f90 f148 f147"/>
              <a:gd name="f175" fmla="?: f90 f147 f148"/>
              <a:gd name="f176" fmla="?: f91 f146 f145"/>
              <a:gd name="f177" fmla="?: f58 f149 f150"/>
              <a:gd name="f178" fmla="?: f58 f111 f112"/>
              <a:gd name="f179" fmla="?: f59 f121 f120"/>
              <a:gd name="f180" fmla="?: f48 f156 f155"/>
              <a:gd name="f181" fmla="?: f72 f158 f159"/>
              <a:gd name="f182" fmla="?: f73 f161 f162"/>
              <a:gd name="f183" fmla="?: f83 f164 f165"/>
              <a:gd name="f184" fmla="?: f85 f168 f167"/>
              <a:gd name="f185" fmla="?: f82 f171 f172"/>
              <a:gd name="f186" fmla="?: f91 f175 f174"/>
            </a:gdLst>
            <a:ahLst>
              <a:ahXY gdRefX="f0" minX="f7" maxX="f8" gdRefY="" minY="0" maxY="0">
                <a:pos x="f38" y="f39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0" t="f40" r="f46" b="f47"/>
            <a:pathLst>
              <a:path>
                <a:moveTo>
                  <a:pt x="f39" y="f41"/>
                </a:moveTo>
                <a:arcTo wR="f60" hR="f61" stAng="f152" swAng="f98"/>
                <a:lnTo>
                  <a:pt x="f46" y="f40"/>
                </a:lnTo>
                <a:lnTo>
                  <a:pt x="f46" y="f42"/>
                </a:lnTo>
                <a:arcTo wR="f99" hR="f67" stAng="f153" swAng="f154"/>
                <a:arcTo wR="f104" hR="f60" stAng="f180" swAng="f157"/>
                <a:lnTo>
                  <a:pt x="f43" y="f52"/>
                </a:lnTo>
                <a:arcTo wR="f109" hR="f110" stAng="f181" swAng="f160"/>
                <a:lnTo>
                  <a:pt x="f40" y="f47"/>
                </a:lnTo>
                <a:lnTo>
                  <a:pt x="f40" y="f53"/>
                </a:lnTo>
                <a:arcTo wR="f74" hR="f115" stAng="f182" swAng="f118"/>
                <a:arcTo wR="f67" hR="f119" stAng="f163" swAng="f122"/>
                <a:close/>
              </a:path>
              <a:path>
                <a:moveTo>
                  <a:pt x="f42" y="f41"/>
                </a:moveTo>
                <a:arcTo wR="f123" hR="f124" stAng="f183" swAng="f166"/>
                <a:arcTo wR="f129" hR="f130" stAng="f184" swAng="f169"/>
                <a:arcTo wR="f74" hR="f86" stAng="f170" swAng="f137"/>
                <a:close/>
              </a:path>
              <a:path>
                <a:moveTo>
                  <a:pt x="f50" y="f42"/>
                </a:moveTo>
                <a:arcTo wR="f138" hR="f123" stAng="f185" swAng="f173"/>
                <a:arcTo wR="f143" hR="f144" stAng="f186" swAng="f176"/>
                <a:arcTo wR="f99" hR="f67" stAng="f153" swAng="f154"/>
                <a:arcTo wR="f104" hR="f60" stAng="f180" swAng="f157"/>
                <a:arcTo wR="f109" hR="f92" stAng="f177" swAng="f178"/>
                <a:close/>
              </a:path>
              <a:path>
                <a:moveTo>
                  <a:pt x="f42" y="f45"/>
                </a:moveTo>
                <a:arcTo wR="f67" hR="f95" stAng="f179" swAng="f151"/>
              </a:path>
              <a:path>
                <a:moveTo>
                  <a:pt x="f50" y="f40"/>
                </a:moveTo>
                <a:lnTo>
                  <a:pt x="f46" y="f40"/>
                </a:lnTo>
              </a:path>
              <a:path>
                <a:moveTo>
                  <a:pt x="f40" y="f41"/>
                </a:moveTo>
                <a:lnTo>
                  <a:pt x="f40" y="f53"/>
                </a:lnTo>
              </a:path>
            </a:pathLst>
          </a:custGeom>
          <a:solidFill>
            <a:srgbClr val="FFFFFF">
              <a:alpha val="0"/>
            </a:srgbClr>
          </a:solidFill>
          <a:ln w="15840">
            <a:solidFill>
              <a:srgbClr val="000000"/>
            </a:solidFill>
            <a:prstDash val="solid"/>
            <a:round/>
          </a:ln>
        </p:spPr>
        <p:txBody>
          <a:bodyPr vert="horz" wrap="square" lIns="90000" tIns="45000" rIns="90000" bIns="45000" anchor="t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819600" algn="l"/>
              </a:tabLst>
              <a:defRPr sz="1800"/>
            </a:pPr>
            <a:r>
              <a:rPr lang="ru-RU" sz="2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Муниципальное 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бюджетного</a:t>
            </a:r>
            <a:r>
              <a:rPr lang="ru-RU" sz="2000" b="1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 </a:t>
            </a:r>
            <a:r>
              <a:rPr lang="ru-RU" sz="2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дошкольное образовательное учреждение «Детский сад № 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54 </a:t>
            </a:r>
            <a:r>
              <a:rPr lang="ru-RU" sz="2000" b="1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комбинированного </a:t>
            </a:r>
            <a:r>
              <a:rPr lang="ru-RU" sz="2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Georgia" pitchFamily="18"/>
                <a:ea typeface="Microsoft YaHei" pitchFamily="2"/>
                <a:cs typeface="Times New Roman" pitchFamily="18"/>
              </a:rPr>
              <a:t>вида с татарским языком воспитания и обучение Советского района г. Казани»</a:t>
            </a:r>
          </a:p>
        </p:txBody>
      </p:sp>
      <p:sp>
        <p:nvSpPr>
          <p:cNvPr id="4" name="Rectangle 6"/>
          <p:cNvSpPr/>
          <p:nvPr/>
        </p:nvSpPr>
        <p:spPr>
          <a:xfrm>
            <a:off x="4499280" y="443520"/>
            <a:ext cx="244800" cy="66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819600" algn="l"/>
              </a:tabLst>
              <a:defRPr sz="1800"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819600" algn="l"/>
              </a:tabLst>
              <a:defRPr sz="1800"/>
            </a:pPr>
            <a:endParaRPr lang="ru-RU" sz="1800" b="0" i="0" u="none" strike="noStrike" kern="1200" spc="0">
              <a:ln>
                <a:noFill/>
              </a:ln>
              <a:solidFill>
                <a:srgbClr val="000000"/>
              </a:solidFill>
              <a:latin typeface="Century Schoolbook" pitchFamily="18"/>
              <a:ea typeface="Microsoft YaHei" pitchFamily="2"/>
              <a:cs typeface="Times New Roman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BCC5E419-8CC7-4A61-8787-AB2E9F87741A}" type="slidenum">
              <a:rPr/>
              <a:pPr lvl="0"/>
              <a:t>2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00563" y="571500"/>
            <a:ext cx="4643437" cy="5214938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r">
              <a:buNone/>
            </a:pPr>
            <a:r>
              <a:rPr lang="ru-RU" sz="2300" dirty="0"/>
              <a:t>Полное название: </a:t>
            </a:r>
            <a:r>
              <a:rPr lang="ru-RU" sz="2300" b="1" dirty="0"/>
              <a:t>Основная образовательная программа дошкольной образовательной организации: </a:t>
            </a:r>
            <a:r>
              <a:rPr lang="ru-RU" sz="2000" b="1" dirty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Муниципальное 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бюджетное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дошкольное образовательное учреждение «Детский сад № </a:t>
            </a:r>
            <a:r>
              <a:rPr sz="2000" b="1" smtClean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54</a:t>
            </a:r>
            <a:r>
              <a:rPr lang="ru-RU" sz="2000" b="1" dirty="0" smtClean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Georgia" pitchFamily="18"/>
                <a:cs typeface="Times New Roman" pitchFamily="18"/>
              </a:rPr>
              <a:t>комбинированного вида с татарским языком воспитания и обучение Советского района г. Казани»</a:t>
            </a:r>
            <a:r>
              <a:rPr lang="ru-RU" sz="2300" b="1" dirty="0"/>
              <a:t>. </a:t>
            </a:r>
            <a:br>
              <a:rPr lang="ru-RU" sz="2300" b="1" dirty="0"/>
            </a:br>
            <a:r>
              <a:rPr lang="ru-RU" sz="2300" dirty="0"/>
              <a:t>Сокращённое название: </a:t>
            </a:r>
            <a:br>
              <a:rPr lang="ru-RU" sz="2300" dirty="0"/>
            </a:br>
            <a:r>
              <a:rPr lang="ru-RU" sz="2300" b="1" dirty="0"/>
              <a:t>ООП ДОО </a:t>
            </a:r>
            <a:br>
              <a:rPr lang="ru-RU" sz="2300" b="1" dirty="0"/>
            </a:br>
            <a:r>
              <a:rPr lang="ru-RU" sz="2300" dirty="0"/>
              <a:t>Срок реализации: </a:t>
            </a:r>
            <a:br>
              <a:rPr lang="ru-RU" sz="2300" dirty="0"/>
            </a:br>
            <a:r>
              <a:rPr lang="ru-RU" sz="2300" b="1" dirty="0"/>
              <a:t>2021-2026гг.</a:t>
            </a:r>
            <a:br>
              <a:rPr lang="ru-RU" sz="2300" b="1" dirty="0"/>
            </a:br>
            <a:r>
              <a:rPr lang="ru-RU" sz="2300" b="1" dirty="0"/>
              <a:t>Ориентирована на детей в возрасте от 2 до 7 лет.</a:t>
            </a:r>
            <a:br>
              <a:rPr lang="ru-RU" sz="2300" b="1" dirty="0"/>
            </a:br>
            <a:endParaRPr lang="ru-RU" sz="23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450056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0FAB6530-6730-4696-8C63-BA1550E2A188}" type="slidenum">
              <a:rPr/>
              <a:pPr lvl="0"/>
              <a:t>3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5500688" cy="6715125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600"/>
              <a:t/>
            </a:r>
            <a:br>
              <a:rPr lang="ru-RU" sz="3600"/>
            </a:br>
            <a:endParaRPr lang="ru-RU" sz="3600"/>
          </a:p>
        </p:txBody>
      </p:sp>
      <p:sp>
        <p:nvSpPr>
          <p:cNvPr id="3" name="Содержимое 5"/>
          <p:cNvSpPr txBox="1">
            <a:spLocks noGrp="1"/>
          </p:cNvSpPr>
          <p:nvPr>
            <p:ph type="body" idx="4294967295"/>
          </p:nvPr>
        </p:nvSpPr>
        <p:spPr>
          <a:xfrm>
            <a:off x="0" y="928688"/>
            <a:ext cx="5357813" cy="5643562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>
              <a:spcBef>
                <a:spcPts val="601"/>
              </a:spcBef>
              <a:buNone/>
            </a:pPr>
            <a:r>
              <a:rPr lang="ru-RU" b="1">
                <a:latin typeface="Century Schoolbook" pitchFamily="18"/>
              </a:rPr>
              <a:t>   Образовательная программа разработана на основе </a:t>
            </a:r>
            <a:r>
              <a:rPr lang="ru-RU">
                <a:latin typeface="Century Schoolbook" pitchFamily="18"/>
              </a:rPr>
              <a:t>Федерального государственного образовательного стандарта дошкольного образования (ФГОС ДО) (Приказ МОиН РФ № 1155 от</a:t>
            </a:r>
          </a:p>
          <a:p>
            <a:pPr marL="0" lvl="0" indent="0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   17 октября 2013г) и с учётом примерной общеобразовательной программы дошкольного образования «От рождения до школы» под редакцией Н.Е.Вераксы, Т.С.Комаровой, М.А.Васильевой.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500800" y="928800"/>
            <a:ext cx="3142799" cy="4644360"/>
          </a:xfrm>
          <a:prstGeom prst="rect">
            <a:avLst/>
          </a:prstGeom>
          <a:noFill/>
          <a:ln w="28440">
            <a:solidFill>
              <a:srgbClr val="E75C01"/>
            </a:solidFill>
            <a:prstDash val="solid"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Цель образовательной программы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8C738826-4BB4-421F-AE2F-0673A3975337}" type="slidenum">
              <a:rPr/>
              <a:pPr lvl="0"/>
              <a:t>4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4931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3600" b="1">
                <a:latin typeface="Times New Roman" pitchFamily="18"/>
                <a:cs typeface="Times New Roman" pitchFamily="18"/>
              </a:rPr>
              <a:t>Цель образовательной</a:t>
            </a:r>
            <a:r>
              <a:rPr lang="ru-RU" sz="3200" b="1">
                <a:latin typeface="Georgia" pitchFamily="18"/>
                <a:cs typeface="Times New Roman" pitchFamily="18"/>
              </a:rPr>
              <a:t> программы:</a:t>
            </a:r>
          </a:p>
        </p:txBody>
      </p:sp>
      <p:sp>
        <p:nvSpPr>
          <p:cNvPr id="4" name="Rectangle 1"/>
          <p:cNvSpPr/>
          <p:nvPr/>
        </p:nvSpPr>
        <p:spPr>
          <a:xfrm>
            <a:off x="4320000" y="1722240"/>
            <a:ext cx="3960000" cy="4482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36000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60000" algn="l"/>
              </a:tabLst>
              <a:defRPr sz="1800">
                <a:latin typeface="Times New Roman" pitchFamily="18"/>
                <a:ea typeface="Times New Roman" pitchFamily="18"/>
                <a:cs typeface="Times New Roman" pitchFamily="18"/>
              </a:defRPr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Times New Roman" pitchFamily="18"/>
                <a:cs typeface="Times New Roman" pitchFamily="18"/>
              </a:rPr>
              <a:t>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активности.</a:t>
            </a:r>
          </a:p>
          <a:p>
            <a:pPr marL="0" marR="0" lvl="0" indent="36000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60000" algn="l"/>
              </a:tabLst>
              <a:defRPr sz="1800">
                <a:latin typeface="Times New Roman" pitchFamily="18"/>
                <a:ea typeface="Times New Roman" pitchFamily="18"/>
                <a:cs typeface="Times New Roman" pitchFamily="18"/>
              </a:defRPr>
            </a:pPr>
            <a:endParaRPr lang="ru-RU" sz="2800" b="0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42960" y="2143080"/>
            <a:ext cx="3041640" cy="2280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Задачи программы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2B6DF588-46DA-4F15-8E24-2573C141265B}" type="slidenum">
              <a:rPr/>
              <a:pPr lvl="0"/>
              <a:t>5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796925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Задачи программы: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212725" y="457200"/>
            <a:ext cx="8931275" cy="5373688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lvl="0"/>
            <a:endParaRPr lang="ru-RU">
              <a:latin typeface="" pitchFamily="18"/>
            </a:endParaRPr>
          </a:p>
          <a:p>
            <a:pPr marL="0" lvl="0" indent="343080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0" lvl="0" indent="343080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обеспечение равных возможностей полноценного развития каждого ребёнка в период дошкольного детства независимо от пола, нации, языка, социального статуса, психофизиологических особенностей (в том числе ограниченных возможностей здоровья);</a:t>
            </a:r>
          </a:p>
          <a:p>
            <a:pPr marL="0" lvl="0" indent="438839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обеспечение преемственности основных образовательных программ дошкольного и начального общего образования;</a:t>
            </a:r>
          </a:p>
          <a:p>
            <a:pPr marL="0" lvl="1" indent="128160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 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marL="0" lvl="1" indent="73080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marL="0" lvl="0" indent="108000" algn="just">
              <a:spcAft>
                <a:spcPts val="0"/>
              </a:spcAft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формирование общей культуры личности воспитанников,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marL="0" lvl="0" indent="343080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обеспечение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различной направленности с учётом образовательных потребностей и способностей воспитанников;</a:t>
            </a:r>
          </a:p>
          <a:p>
            <a:pPr marL="0" lvl="0" indent="343080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формирование социокультурной среды, соответствующей возрастным, индивидуальным, психологическим  и физиологическим особенностям детей;</a:t>
            </a:r>
          </a:p>
          <a:p>
            <a:pPr marL="0" lvl="0" indent="343080" algn="just">
              <a:tabLst>
                <a:tab pos="0" algn="l"/>
                <a:tab pos="571680" algn="l"/>
              </a:tabLst>
            </a:pPr>
            <a:r>
              <a:rPr lang="ru-RU" sz="1200">
                <a:latin typeface="Times New Roman" pitchFamily="18"/>
              </a:rPr>
              <a:t>обеспечение психолого-педагогической поддержки семьи и повышения компетентности родителей в вопросах развития и образования, охраны и укрепления здоровья детей;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&#10;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7159" y="214200"/>
            <a:ext cx="7643520" cy="123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B6400"/>
              </a:gs>
              <a:gs pos="100000">
                <a:srgbClr val="873500"/>
              </a:gs>
            </a:gsLst>
            <a:path path="circle">
              <a:fillToRect l="30000" t="70000" r="70000" b="30000"/>
            </a:path>
          </a:gradFill>
          <a:ln w="12600">
            <a:solidFill>
              <a:srgbClr val="FF6A09"/>
            </a:solidFill>
            <a:prstDash val="solid"/>
          </a:ln>
        </p:spPr>
        <p:txBody>
          <a:bodyPr vert="horz" wrap="squar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В соответствии с требованиями ФГОС ДО программа состоит из двух частей:</a:t>
            </a:r>
          </a:p>
        </p:txBody>
      </p:sp>
      <p:sp>
        <p:nvSpPr>
          <p:cNvPr id="5" name="Прямоугольник 5"/>
          <p:cNvSpPr/>
          <p:nvPr/>
        </p:nvSpPr>
        <p:spPr>
          <a:xfrm>
            <a:off x="714240" y="1714319"/>
            <a:ext cx="7643520" cy="1499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DDD3"/>
              </a:gs>
              <a:gs pos="100000">
                <a:srgbClr val="FFB59A"/>
              </a:gs>
            </a:gsLst>
            <a:path path="circle">
              <a:fillToRect l="30000" t="70000" r="70000" b="30000"/>
            </a:path>
          </a:gradFill>
          <a:ln w="12600">
            <a:solidFill>
              <a:srgbClr val="FF6A09"/>
            </a:solidFill>
            <a:prstDash val="solid"/>
          </a:ln>
        </p:spPr>
        <p:txBody>
          <a:bodyPr vert="horz" wrap="squar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Обязательная часть ( объем не менее 60% от её общего объёма)</a:t>
            </a:r>
          </a:p>
        </p:txBody>
      </p:sp>
      <p:sp>
        <p:nvSpPr>
          <p:cNvPr id="6" name="Прямоугольник 6"/>
          <p:cNvSpPr/>
          <p:nvPr/>
        </p:nvSpPr>
        <p:spPr>
          <a:xfrm>
            <a:off x="2714760" y="3714840"/>
            <a:ext cx="4014360" cy="2771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DDE5FA"/>
              </a:gs>
              <a:gs pos="100000">
                <a:srgbClr val="B7C9F5"/>
              </a:gs>
            </a:gsLst>
            <a:path path="circle">
              <a:fillToRect l="30000" t="70000" r="70000" b="30000"/>
            </a:path>
          </a:gradFill>
          <a:ln w="12600">
            <a:solidFill>
              <a:srgbClr val="8D9CBE"/>
            </a:solidFill>
            <a:prstDash val="solid"/>
          </a:ln>
        </p:spPr>
        <p:txBody>
          <a:bodyPr vert="horz" wrap="squar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Вариативная часть (часть, формируемая участниками образовательных отношений) – не более 40%</a:t>
            </a:r>
          </a:p>
        </p:txBody>
      </p:sp>
      <p:sp>
        <p:nvSpPr>
          <p:cNvPr id="7" name="Стрелка вниз 7"/>
          <p:cNvSpPr/>
          <p:nvPr/>
        </p:nvSpPr>
        <p:spPr>
          <a:xfrm>
            <a:off x="4572000" y="1447919"/>
            <a:ext cx="304560" cy="38052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FE8637"/>
          </a:solidFill>
          <a:ln w="25560">
            <a:solidFill>
              <a:srgbClr val="BB6328"/>
            </a:solidFill>
            <a:prstDash val="solid"/>
          </a:ln>
        </p:spPr>
        <p:txBody>
          <a:bodyPr vert="horz" wrap="squar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8" name="Стрелка вниз 8"/>
          <p:cNvSpPr/>
          <p:nvPr/>
        </p:nvSpPr>
        <p:spPr>
          <a:xfrm>
            <a:off x="3048120" y="3276720"/>
            <a:ext cx="380520" cy="38052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FE8637"/>
          </a:solidFill>
          <a:ln w="25560">
            <a:solidFill>
              <a:srgbClr val="BB6328"/>
            </a:solidFill>
            <a:prstDash val="solid"/>
          </a:ln>
        </p:spPr>
        <p:txBody>
          <a:bodyPr vert="horz" wrap="squar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pic>
        <p:nvPicPr>
          <p:cNvPr id="9" name="Рисунок 9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28760" y="4460040"/>
            <a:ext cx="1928519" cy="1928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программа ДОО &#10;включает три основных раздела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428625"/>
            <a:ext cx="7138988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800" b="1"/>
              <a:t>Образовательная программа ДОО </a:t>
            </a:r>
            <a:br>
              <a:rPr lang="ru-RU" sz="2800" b="1"/>
            </a:br>
            <a:r>
              <a:rPr lang="ru-RU" sz="2800" b="1"/>
              <a:t>включает три основных раздела:</a:t>
            </a:r>
          </a:p>
        </p:txBody>
      </p:sp>
      <p:grpSp>
        <p:nvGrpSpPr>
          <p:cNvPr id="3" name="Group 21"/>
          <p:cNvGrpSpPr/>
          <p:nvPr/>
        </p:nvGrpSpPr>
        <p:grpSpPr>
          <a:xfrm>
            <a:off x="1251720" y="5745600"/>
            <a:ext cx="167760" cy="167760"/>
            <a:chOff x="1251720" y="5745600"/>
            <a:chExt cx="167760" cy="167760"/>
          </a:xfrm>
        </p:grpSpPr>
        <p:sp>
          <p:nvSpPr>
            <p:cNvPr id="4" name="Oval 22"/>
            <p:cNvSpPr/>
            <p:nvPr/>
          </p:nvSpPr>
          <p:spPr>
            <a:xfrm>
              <a:off x="1251720" y="5745600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5" name="Oval 23"/>
            <p:cNvSpPr/>
            <p:nvPr/>
          </p:nvSpPr>
          <p:spPr>
            <a:xfrm>
              <a:off x="1265040" y="575964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6" name="AutoShape 28"/>
          <p:cNvSpPr/>
          <p:nvPr/>
        </p:nvSpPr>
        <p:spPr>
          <a:xfrm>
            <a:off x="857159" y="2500200"/>
            <a:ext cx="7272360" cy="91223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Rectangle 31"/>
          <p:cNvSpPr/>
          <p:nvPr/>
        </p:nvSpPr>
        <p:spPr>
          <a:xfrm>
            <a:off x="1500119" y="2709000"/>
            <a:ext cx="6383880" cy="583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ЦЕЛЕВОЙ</a:t>
            </a:r>
          </a:p>
        </p:txBody>
      </p:sp>
      <p:sp>
        <p:nvSpPr>
          <p:cNvPr id="8" name="AutoShape 28"/>
          <p:cNvSpPr/>
          <p:nvPr/>
        </p:nvSpPr>
        <p:spPr>
          <a:xfrm>
            <a:off x="785880" y="3929040"/>
            <a:ext cx="7272360" cy="91223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AutoShape 28"/>
          <p:cNvSpPr/>
          <p:nvPr/>
        </p:nvSpPr>
        <p:spPr>
          <a:xfrm>
            <a:off x="810719" y="5373360"/>
            <a:ext cx="7337160" cy="91223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0" name="Rectangle 31"/>
          <p:cNvSpPr/>
          <p:nvPr/>
        </p:nvSpPr>
        <p:spPr>
          <a:xfrm>
            <a:off x="1575720" y="4159080"/>
            <a:ext cx="6272640" cy="583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СОДЕРЖАТЕЛЬНЫЙ</a:t>
            </a:r>
          </a:p>
        </p:txBody>
      </p:sp>
      <p:sp>
        <p:nvSpPr>
          <p:cNvPr id="11" name="Rectangle 31"/>
          <p:cNvSpPr/>
          <p:nvPr/>
        </p:nvSpPr>
        <p:spPr>
          <a:xfrm>
            <a:off x="1652040" y="5451120"/>
            <a:ext cx="6120360" cy="583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ОРГАНИЗАЦИОННЫЙ</a:t>
            </a:r>
          </a:p>
        </p:txBody>
      </p:sp>
      <p:grpSp>
        <p:nvGrpSpPr>
          <p:cNvPr id="12" name="Group 21"/>
          <p:cNvGrpSpPr/>
          <p:nvPr/>
        </p:nvGrpSpPr>
        <p:grpSpPr>
          <a:xfrm>
            <a:off x="1257119" y="4389120"/>
            <a:ext cx="167760" cy="167760"/>
            <a:chOff x="1257119" y="4389120"/>
            <a:chExt cx="167760" cy="167760"/>
          </a:xfrm>
        </p:grpSpPr>
        <p:sp>
          <p:nvSpPr>
            <p:cNvPr id="13" name="Oval 22"/>
            <p:cNvSpPr/>
            <p:nvPr/>
          </p:nvSpPr>
          <p:spPr>
            <a:xfrm>
              <a:off x="1257119" y="4389120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Oval 23"/>
            <p:cNvSpPr/>
            <p:nvPr/>
          </p:nvSpPr>
          <p:spPr>
            <a:xfrm>
              <a:off x="1270440" y="440352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grpSp>
        <p:nvGrpSpPr>
          <p:cNvPr id="15" name="Group 21"/>
          <p:cNvGrpSpPr/>
          <p:nvPr/>
        </p:nvGrpSpPr>
        <p:grpSpPr>
          <a:xfrm>
            <a:off x="1187640" y="2827439"/>
            <a:ext cx="167760" cy="167760"/>
            <a:chOff x="1187640" y="2827439"/>
            <a:chExt cx="167760" cy="167760"/>
          </a:xfrm>
        </p:grpSpPr>
        <p:sp>
          <p:nvSpPr>
            <p:cNvPr id="16" name="Oval 22"/>
            <p:cNvSpPr/>
            <p:nvPr/>
          </p:nvSpPr>
          <p:spPr>
            <a:xfrm>
              <a:off x="1187640" y="2827439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7" name="Oval 23"/>
            <p:cNvSpPr/>
            <p:nvPr/>
          </p:nvSpPr>
          <p:spPr>
            <a:xfrm>
              <a:off x="1200959" y="284148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одержание целевого раздела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FBE9C28C-711F-4917-A60B-FE88DD6062AC}" type="slidenum">
              <a:rPr/>
              <a:pPr lvl="0"/>
              <a:t>8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725487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Содержание целевого раздела: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357313"/>
            <a:ext cx="7500938" cy="5214937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b="1">
                <a:latin typeface="Century Schoolbook" pitchFamily="18"/>
              </a:rPr>
              <a:t>Целевой раздел </a:t>
            </a:r>
            <a:r>
              <a:rPr lang="ru-RU">
                <a:latin typeface="Century Schoolbook" pitchFamily="18"/>
              </a:rPr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pPr marL="0" lvl="0" indent="0">
              <a:spcBef>
                <a:spcPts val="601"/>
              </a:spcBef>
              <a:buNone/>
            </a:pPr>
            <a:endParaRPr lang="ru-RU">
              <a:latin typeface="Century Schoolbook" pitchFamily="18"/>
            </a:endParaRPr>
          </a:p>
          <a:p>
            <a:pPr marL="0" lvl="0" indent="0">
              <a:spcBef>
                <a:spcPts val="601"/>
              </a:spcBef>
              <a:buNone/>
            </a:pPr>
            <a:endParaRPr lang="ru-RU">
              <a:latin typeface="Century Schoolbook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AFBB6241-EFD8-4878-BD4F-97EC0069245F}" type="slidenum">
              <a:rPr/>
              <a:pPr lvl="0"/>
              <a:t>9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5"/>
          <p:cNvSpPr txBox="1">
            <a:spLocks noGrp="1"/>
          </p:cNvSpPr>
          <p:nvPr>
            <p:ph type="title" idx="4294967295"/>
          </p:nvPr>
        </p:nvSpPr>
        <p:spPr>
          <a:xfrm>
            <a:off x="0" y="142875"/>
            <a:ext cx="7972425" cy="142875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 i="1"/>
              <a:t>Целевые ориентиры образования в младенческом и раннем возрасте: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6"/>
          <p:cNvSpPr txBox="1">
            <a:spLocks noGrp="1"/>
          </p:cNvSpPr>
          <p:nvPr>
            <p:ph type="body" idx="4294967295"/>
          </p:nvPr>
        </p:nvSpPr>
        <p:spPr>
          <a:xfrm>
            <a:off x="0" y="1143000"/>
            <a:ext cx="8572500" cy="5715000"/>
          </a:xfrm>
        </p:spPr>
        <p:txBody>
          <a:bodyPr>
            <a:normAutofit fontScale="850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18 предметами, стремится проявлять настойчивость в достижении результата своих действий.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Проявляет отрицательное отношение к грубости, жадности.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Проявляет интерес к окружающему миру природы, с интересом участвует в сезонных наблюдениях.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 Проявляет интерес к продуктивной деятельности (рисование, лепка, конструирование, аппликация).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У ребенка развита крупная моторика, он стремится осваивать раз- личные виды движений</a:t>
            </a:r>
          </a:p>
          <a:p>
            <a:pPr marL="0" lvl="0" indent="0" algn="just">
              <a:buNone/>
            </a:pPr>
            <a:r>
              <a:rPr lang="ru-RU" sz="1200" b="1">
                <a:latin typeface="Century Schoolbook" pitchFamily="18"/>
              </a:rPr>
              <a:t>       (бег, лазанье, перешагивание и пр.). С интересом участвует в подвижных играх с простым</a:t>
            </a:r>
          </a:p>
          <a:p>
            <a:pPr marL="0" lvl="0" indent="0" algn="just">
              <a:buNone/>
            </a:pPr>
            <a:r>
              <a:rPr lang="ru-RU" sz="1200" b="1">
                <a:latin typeface="Century Schoolbook" pitchFamily="18"/>
              </a:rPr>
              <a:t>       содержанием, несложными движениями.</a:t>
            </a:r>
          </a:p>
          <a:p>
            <a:pPr marL="0" lvl="0" indent="0" algn="just">
              <a:buNone/>
            </a:pPr>
            <a:endParaRPr lang="ru-RU" sz="1200" b="1">
              <a:latin typeface="Century Schoolbook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643880" y="142920"/>
            <a:ext cx="999720" cy="959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4CB76E4A-1C14-4665-9D61-7A22F9E43E8C}" type="slidenum">
              <a:rPr/>
              <a:pPr lvl="0"/>
              <a:t>10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011237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200" b="1" i="1"/>
              <a:t>Целевые ориентиры </a:t>
            </a:r>
            <a:br>
              <a:rPr lang="ru-RU" sz="2200" b="1" i="1"/>
            </a:br>
            <a:r>
              <a:rPr lang="ru-RU" sz="2200" b="1" i="1"/>
              <a:t>на этапе завершения дошкольного образования: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857250"/>
            <a:ext cx="8501063" cy="5786438"/>
          </a:xfrm>
        </p:spPr>
        <p:txBody>
          <a:bodyPr>
            <a:normAutofit fontScale="850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Проявляет эмпатию по отношению к другим людям, готовность прийти на помощь тем, кто в этом нуждается.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Проявляет умение слышать других и стремление быть понятым другими.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</a:t>
            </a:r>
          </a:p>
          <a:p>
            <a:pPr marL="0" lvl="0" indent="0" algn="just">
              <a:buNone/>
            </a:pPr>
            <a:r>
              <a:rPr lang="ru-RU" sz="1300" b="1">
                <a:latin typeface="Century Schoolbook" pitchFamily="18"/>
              </a:rPr>
              <a:t>      складываются предпосылки грамотности.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300" b="1">
                <a:latin typeface="Century Schoolbook" pitchFamily="18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 marL="0" lvl="0" indent="0">
              <a:buNone/>
            </a:pPr>
            <a:endParaRPr lang="ru-RU" sz="900">
              <a:latin typeface="Century Schoolbook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5FC45864-6882-4BF4-AB9C-3C95F4F19AAE}" type="slidenum">
              <a:rPr/>
              <a:pPr lvl="0"/>
              <a:t>11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Содержимое 4"/>
          <p:cNvSpPr txBox="1">
            <a:spLocks noGrp="1"/>
          </p:cNvSpPr>
          <p:nvPr>
            <p:ph type="body" idx="4294967295"/>
          </p:nvPr>
        </p:nvSpPr>
        <p:spPr>
          <a:xfrm>
            <a:off x="0" y="500063"/>
            <a:ext cx="8072438" cy="6143625"/>
          </a:xfrm>
        </p:spPr>
        <p:txBody>
          <a:bodyPr>
            <a:normAutofit fontScale="400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Проявляет ответственность за начатое дело.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Проявляет уважение к жизни (в различных ее формах) и заботу об окружающей среде.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Имеет первичные представления о себе, семье, традиционных семейных ценностях, включая традиционные гендерные ориентации, проявляет уважение к своему и противоположному полу.</a:t>
            </a:r>
          </a:p>
          <a:p>
            <a:pPr marL="0" lvl="0" indent="0" algn="just">
              <a:buClr>
                <a:srgbClr val="0070C0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marL="0" lvl="0" indent="0" algn="just"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2700" b="1">
                <a:latin typeface="Century Schoolbook" pitchFamily="18"/>
              </a:rPr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 marL="0" lvl="0" indent="0">
              <a:spcBef>
                <a:spcPts val="601"/>
              </a:spcBef>
              <a:buNone/>
            </a:pPr>
            <a:endParaRPr lang="ru-RU">
              <a:latin typeface="Century Schoolbook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одержательный раздел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2C30C6F2-757B-43DF-A359-D3F3555E9D02}" type="slidenum">
              <a:rPr/>
              <a:pPr lvl="0"/>
              <a:t>12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65405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Содержательный раздел: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071563"/>
            <a:ext cx="8072438" cy="5402262"/>
          </a:xfrm>
        </p:spPr>
        <p:txBody>
          <a:bodyPr>
            <a:normAutofit fontScale="700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b="1">
                <a:latin typeface="Century Schoolbook" pitchFamily="18"/>
              </a:rPr>
              <a:t>Содержательный раздел </a:t>
            </a:r>
            <a:r>
              <a:rPr lang="ru-RU">
                <a:latin typeface="Century Schoolbook" pitchFamily="18"/>
              </a:rPr>
              <a:t>представляет общее содержание Программы, обеспечивающее полноценное развитие личности детей.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>
                <a:latin typeface="Century Schoolbook" pitchFamily="18"/>
              </a:rPr>
              <a:t> В него входит: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описание вариативных форм, способов, методов и средств реализации программы;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описание образовательной деятельности по профессиональной коррекции нарушений развития детей;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особенности взаимодействия педагогического коллектива с семьями воспитанников;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взаимодействие с социальными институтами детства;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>
                <a:latin typeface="Century Schoolbook" pitchFamily="18"/>
              </a:rPr>
              <a:t>- вариативная часть программы.</a:t>
            </a:r>
          </a:p>
          <a:p>
            <a:pPr marL="0" lvl="0" indent="0">
              <a:spcBef>
                <a:spcPts val="601"/>
              </a:spcBef>
              <a:buNone/>
            </a:pPr>
            <a:endParaRPr lang="ru-RU">
              <a:latin typeface="Century Schoolbook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800" b="1"/>
              <a:t>Образовательные области, обеспечивающие разностороннее развитие детей по ФГОС ДО:</a:t>
            </a:r>
          </a:p>
        </p:txBody>
      </p:sp>
      <p:sp>
        <p:nvSpPr>
          <p:cNvPr id="3" name="Rectangle 4"/>
          <p:cNvSpPr/>
          <p:nvPr/>
        </p:nvSpPr>
        <p:spPr>
          <a:xfrm>
            <a:off x="2843280" y="1844639"/>
            <a:ext cx="3384360" cy="718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Физическое развитие</a:t>
            </a:r>
          </a:p>
        </p:txBody>
      </p:sp>
      <p:sp>
        <p:nvSpPr>
          <p:cNvPr id="4" name="Rectangle 8"/>
          <p:cNvSpPr/>
          <p:nvPr/>
        </p:nvSpPr>
        <p:spPr>
          <a:xfrm>
            <a:off x="5000760" y="4786200"/>
            <a:ext cx="2714400" cy="12236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Художественно-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эстетическое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развитие</a:t>
            </a:r>
          </a:p>
        </p:txBody>
      </p:sp>
      <p:sp>
        <p:nvSpPr>
          <p:cNvPr id="5" name="Rectangle 9"/>
          <p:cNvSpPr/>
          <p:nvPr/>
        </p:nvSpPr>
        <p:spPr>
          <a:xfrm>
            <a:off x="5143679" y="3071880"/>
            <a:ext cx="3446280" cy="12139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 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Познавательное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развитие</a:t>
            </a:r>
          </a:p>
        </p:txBody>
      </p:sp>
      <p:sp>
        <p:nvSpPr>
          <p:cNvPr id="6" name="Rectangle 10"/>
          <p:cNvSpPr/>
          <p:nvPr/>
        </p:nvSpPr>
        <p:spPr>
          <a:xfrm>
            <a:off x="1857240" y="4714920"/>
            <a:ext cx="2592000" cy="1285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Речевое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развитие</a:t>
            </a:r>
          </a:p>
        </p:txBody>
      </p:sp>
      <p:sp>
        <p:nvSpPr>
          <p:cNvPr id="7" name="Rectangle 11"/>
          <p:cNvSpPr/>
          <p:nvPr/>
        </p:nvSpPr>
        <p:spPr>
          <a:xfrm>
            <a:off x="285840" y="3071880"/>
            <a:ext cx="3357360" cy="1220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Социально-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коммуникативное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развитие</a:t>
            </a:r>
          </a:p>
        </p:txBody>
      </p:sp>
      <p:cxnSp>
        <p:nvCxnSpPr>
          <p:cNvPr id="8" name="AutoShape 12"/>
          <p:cNvCxnSpPr/>
          <p:nvPr/>
        </p:nvCxnSpPr>
        <p:spPr>
          <a:xfrm flipH="1">
            <a:off x="1964160" y="2203919"/>
            <a:ext cx="878760" cy="867601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9" name="AutoShape 14"/>
          <p:cNvCxnSpPr/>
          <p:nvPr/>
        </p:nvCxnSpPr>
        <p:spPr>
          <a:xfrm>
            <a:off x="4535280" y="2563560"/>
            <a:ext cx="0" cy="0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10" name="AutoShape 16"/>
          <p:cNvCxnSpPr/>
          <p:nvPr/>
        </p:nvCxnSpPr>
        <p:spPr>
          <a:xfrm>
            <a:off x="6227640" y="2203919"/>
            <a:ext cx="639000" cy="867601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11" name="AutoShape 17"/>
          <p:cNvCxnSpPr/>
          <p:nvPr/>
        </p:nvCxnSpPr>
        <p:spPr>
          <a:xfrm>
            <a:off x="2071439" y="4286160"/>
            <a:ext cx="357121" cy="428400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12" name="AutoShape 18"/>
          <p:cNvCxnSpPr/>
          <p:nvPr/>
        </p:nvCxnSpPr>
        <p:spPr>
          <a:xfrm>
            <a:off x="4429080" y="5286240"/>
            <a:ext cx="571320" cy="111960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13" name="AutoShape 19"/>
          <p:cNvCxnSpPr/>
          <p:nvPr/>
        </p:nvCxnSpPr>
        <p:spPr>
          <a:xfrm flipV="1">
            <a:off x="6858000" y="4286160"/>
            <a:ext cx="571320" cy="500040"/>
          </a:xfrm>
          <a:prstGeom prst="bentConnector3">
            <a:avLst/>
          </a:prstGeom>
          <a:noFill/>
          <a:ln w="9360">
            <a:solidFill>
              <a:srgbClr val="000000"/>
            </a:solidFill>
            <a:prstDash val="solid"/>
            <a:round/>
            <a:headEnd type="arrow"/>
            <a:tailEnd type="arrow"/>
          </a:ln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ОБЛАСТЬ «ФИЗИЧЕСКОЕ РАЗВИТИЕ»:&#10;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A43331E3-529A-4EB3-99A1-C21FBB2E95CB}" type="slidenum">
              <a:rPr/>
              <a:pPr lvl="0"/>
              <a:t>14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725612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800" b="1">
                <a:latin typeface="Times New Roman" pitchFamily="18"/>
              </a:rPr>
              <a:t>ОБРАЗОВАТЕЛЬНАЯ ОБЛАСТЬ «ФИЗИЧЕСКОЕ РАЗВИТИЕ»: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214438"/>
            <a:ext cx="8286750" cy="5429250"/>
          </a:xfrm>
        </p:spPr>
        <p:txBody>
          <a:bodyPr>
            <a:normAutofit fontScale="92500" lnSpcReduction="1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>
                <a:latin typeface="Times New Roman" pitchFamily="18"/>
              </a:rPr>
              <a:t>Основная цель: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>
                <a:latin typeface="Times New Roman" pitchFamily="18"/>
              </a:rPr>
              <a:t>Задачи физического развития: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 i="1">
                <a:latin typeface="Times New Roman" pitchFamily="18"/>
              </a:rPr>
              <a:t>Оздоровительные: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None/>
            </a:pPr>
            <a:r>
              <a:rPr lang="ru-RU" sz="1000">
                <a:latin typeface="Times New Roman" pitchFamily="18"/>
              </a:rPr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 i="1">
                <a:latin typeface="Times New Roman" pitchFamily="18"/>
              </a:rPr>
              <a:t>Образовательные: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None/>
            </a:pPr>
            <a:r>
              <a:rPr lang="ru-RU" sz="1000">
                <a:latin typeface="Times New Roman" pitchFamily="18"/>
              </a:rPr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 i="1">
                <a:latin typeface="Times New Roman" pitchFamily="18"/>
              </a:rPr>
              <a:t>Воспитательные: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None/>
            </a:pPr>
            <a:r>
              <a:rPr lang="ru-RU" sz="1000">
                <a:latin typeface="Times New Roman" pitchFamily="18"/>
              </a:rPr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 b="1">
                <a:latin typeface="Times New Roman" pitchFamily="18"/>
              </a:rPr>
              <a:t>Основные направления работы по физическому развитию детей в дошкольном учреждении: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marL="0" lvl="0" indent="0" algn="just">
              <a:spcBef>
                <a:spcPts val="57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Становление целенаправленности и саморегуляции в двигательной сфере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000">
                <a:latin typeface="Times New Roman" pitchFamily="18"/>
              </a:rPr>
              <a:t>Становление ценностей здорового образа жизни; овладение его элементарными нормами и правилами</a:t>
            </a:r>
          </a:p>
          <a:p>
            <a:pPr marL="0" lvl="0" indent="0" algn="just">
              <a:spcBef>
                <a:spcPts val="601"/>
              </a:spcBef>
              <a:buNone/>
            </a:pPr>
            <a:r>
              <a:rPr lang="ru-RU" sz="1000">
                <a:latin typeface="Times New Roman" pitchFamily="18"/>
              </a:rPr>
              <a:t>       (в питании, двигательном режиме, закаливании, при формировании полезных привычек и др.)</a:t>
            </a:r>
          </a:p>
          <a:p>
            <a:pPr marL="0" lvl="0" indent="0">
              <a:spcBef>
                <a:spcPts val="601"/>
              </a:spcBef>
              <a:buNone/>
            </a:pPr>
            <a:endParaRPr lang="ru-RU" sz="1100">
              <a:latin typeface="Times New Roman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786800" y="142920"/>
            <a:ext cx="761759" cy="1228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ОБЛАСТЬ &#10;«СОЦИАЛЬНО-КОММУНИКАТИВНОЕ РАЗВИТИЕ»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3E1D085D-76BD-4A95-98D5-AAF71CECB372}" type="slidenum">
              <a:rPr/>
              <a:pPr lvl="0"/>
              <a:t>15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858250" cy="1082675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400" b="1"/>
              <a:t>ОБРАЗОВАТЕЛЬНАЯ ОБЛАСТЬ </a:t>
            </a:r>
            <a:br>
              <a:rPr lang="ru-RU" sz="2400" b="1"/>
            </a:br>
            <a:r>
              <a:rPr lang="ru-RU" sz="2400" b="1"/>
              <a:t>«СОЦИАЛЬНО-КОММУНИКАТИВНОЕ РАЗВИТИЕ»: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428750"/>
            <a:ext cx="7900988" cy="5045075"/>
          </a:xfrm>
        </p:spPr>
        <p:txBody>
          <a:bodyPr>
            <a:normAutofit fontScale="925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Основная цель: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позитивная социализация детей дошкольного возраста; приобщение детей к социокультурным нормам, традициям семьи, общества и государства; формирование основ безопасности.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Задачи социально-коммуникативного развития по ФГОС ДО: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Усвоение норм и ценностей, принятых в обществе, включая моральные и нравственные ценности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общения и взаимодействия ребёнка со взрослыми и сверстниками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Становление самостоятельности, целенаправленности и саморегуляции собственных действий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позитивных установок к различным видам труда и творчества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основ безопасного поведения в быту, в социуме, природе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Основные направления работы по социально-коммуникативному развитию детей в дошкольном учреждении: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Социализация, развитие общения, нравственное воспитание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Ребёнок в семье и сообществе, патриотическое воспитание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Самообслуживание, самостоятельность, трудовое воспитание</a:t>
            </a:r>
          </a:p>
          <a:p>
            <a:pPr marL="0" lvl="0" indent="0" algn="just">
              <a:spcBef>
                <a:spcPts val="595"/>
              </a:spcBef>
              <a:spcAft>
                <a:spcPts val="567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Формирование основ безопасности</a:t>
            </a:r>
          </a:p>
          <a:p>
            <a:pPr marL="0" lvl="0" indent="0" algn="just">
              <a:spcBef>
                <a:spcPts val="601"/>
              </a:spcBef>
              <a:buNone/>
            </a:pPr>
            <a:endParaRPr lang="ru-RU" sz="1200">
              <a:latin typeface="Century Schoolbook" pitchFamily="18"/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857919" y="5143679"/>
            <a:ext cx="2065320" cy="131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ОБЛАСТЬ «РЕЧЕВОЕ РАЗВИТИЕ»: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5DDA0CA7-8D23-4674-BE8C-FB5005E6E458}" type="slidenum">
              <a:rPr/>
              <a:pPr lvl="0"/>
              <a:t>16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368425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ОБРАЗОВАТЕЛЬНАЯ ОБЛАСТЬ «РЕЧЕВОЕ РАЗВИТИЕ»: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285875"/>
            <a:ext cx="8115300" cy="518795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Основная цель: </a:t>
            </a:r>
            <a:r>
              <a:rPr lang="ru-RU" sz="1200">
                <a:latin typeface="Century Schoolbook" pitchFamily="18"/>
              </a:rPr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Задачи речевого развития по ФГОС ДО: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Владение речью как средством общения и культуры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Обогащение активного словаря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связной, грамматически правильной диалогической и монологической речи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речевого творчества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звуковой и интонационной культуры речи, фонематического слуха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звуковой аналитико-синтетической активности как предпосылки обучения грамоте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Основные направления работы по развитию речи детей в дошкольном учреждении: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Развитие словаря</a:t>
            </a:r>
            <a:r>
              <a:rPr lang="ru-RU" sz="1200">
                <a:latin typeface="Century Schoolbook" pitchFamily="18"/>
              </a:rPr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Воспитание звуковой культуры речи</a:t>
            </a:r>
            <a:r>
              <a:rPr lang="ru-RU" sz="1200">
                <a:latin typeface="Century Schoolbook" pitchFamily="18"/>
              </a:rPr>
              <a:t> (развитие восприятия звуков родной речи и произношения)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Воспитание интереса и любви к чтению, развитие литературной речи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Развитие связной речи</a:t>
            </a:r>
            <a:r>
              <a:rPr lang="ru-RU" sz="1200">
                <a:latin typeface="Century Schoolbook" pitchFamily="18"/>
              </a:rPr>
              <a:t> (диалогическая (разговорная) речь, монологическая речь (рассказывание))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Практическое овладение воспитанниками нормами речи </a:t>
            </a:r>
            <a:r>
              <a:rPr lang="ru-RU" sz="1200">
                <a:latin typeface="Century Schoolbook" pitchFamily="18"/>
              </a:rPr>
              <a:t>(способствование развитию речи как средства общения)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Формирование грамматического строя речи</a:t>
            </a:r>
            <a:r>
              <a:rPr lang="ru-RU" sz="1200">
                <a:latin typeface="Century Schoolbook" pitchFamily="18"/>
              </a:rPr>
              <a:t> (морфология (изменение слов по родам, числам,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None/>
            </a:pPr>
            <a:r>
              <a:rPr lang="ru-RU" sz="1200">
                <a:latin typeface="Century Schoolbook" pitchFamily="18"/>
              </a:rPr>
              <a:t>      падежам), синтаксис (освоение различных типов словосочетаний и предложений), словообразование)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None/>
            </a:pPr>
            <a:endParaRPr lang="ru-RU" sz="1200">
              <a:latin typeface="Century Schoolbook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286760" y="285840"/>
            <a:ext cx="1285560" cy="8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ОБЛАСТЬ «ПОЗНАВАТЕЛЬНОЕ РАЗВИТИЕ»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E6607975-FDE0-4270-AD20-ECB969EC8FA3}" type="slidenum">
              <a:rPr/>
              <a:pPr lvl="0"/>
              <a:t>17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ОБРАЗОВАТЕЛЬНАЯ ОБЛАСТЬ «ПОЗНАВАТЕЛЬНОЕ РАЗВИТИЕ»: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500188"/>
            <a:ext cx="8043863" cy="4973637"/>
          </a:xfrm>
        </p:spPr>
        <p:txBody>
          <a:bodyPr>
            <a:normAutofit lnSpcReduction="1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Основная цель: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Задачи познавательного развития по ФГОС ДО: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интересов детей, любознательности и познавательной мотивации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познавательных действий, становление сознания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воображения и творческой активности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первичных представлений о себе, других людях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первичных представлений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первичных представлений об особенностях природы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Основные направления работы по познавательному развитию детей в дошкольном учреждении: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Развитие познавательно-исследовательской деятельности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Приобщение к социокультурным ценностям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Формирование элементарных математических представлений</a:t>
            </a:r>
          </a:p>
          <a:p>
            <a:pPr marL="0" lvl="0" indent="0" algn="just">
              <a:spcBef>
                <a:spcPts val="595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Ознакомление с миром природы</a:t>
            </a:r>
          </a:p>
          <a:p>
            <a:pPr marL="0" lvl="0" indent="0">
              <a:spcBef>
                <a:spcPts val="595"/>
              </a:spcBef>
              <a:spcAft>
                <a:spcPts val="0"/>
              </a:spcAft>
              <a:buNone/>
            </a:pPr>
            <a:endParaRPr lang="ru-RU" sz="1200">
              <a:latin typeface="Century Schoolbook" pitchFamily="18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7429680" y="285840"/>
            <a:ext cx="1285560" cy="128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РАЗОВАТЕЛЬНАЯ ОБЛАСТЬ &#10;«ХУДОЖЕСТВЕННО-ЭСТЕТИЧЕСКОЕ РАЗВИТИЕ»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0A8B67B0-257F-412D-8559-8AA2852228FF}" type="slidenum">
              <a:rPr/>
              <a:pPr lvl="0"/>
              <a:t>18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929688" cy="1143000"/>
          </a:xfrm>
        </p:spPr>
        <p:txBody>
          <a:bodyPr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b="1"/>
              <a:t>ОБРАЗОВАТЕЛЬНАЯ ОБЛАСТЬ </a:t>
            </a:r>
            <a:br>
              <a:rPr lang="ru-RU" b="1"/>
            </a:br>
            <a:r>
              <a:rPr lang="ru-RU" b="1"/>
              <a:t>«ХУДОЖЕСТВЕННО-ЭСТЕТИЧЕСКОЕ РАЗВИТИЕ»: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115300" cy="4873625"/>
          </a:xfrm>
        </p:spPr>
        <p:txBody>
          <a:bodyPr>
            <a:normAutofit fontScale="925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Основная цель: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Задачи художественно-эстетического развития по ФГОС ДО: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Становление эстетического отношения к окружающему миру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Формирование элементарных представлений о видах искусства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Восприятие музыки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 Восприятие художественной литературы, фольклора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Стимулирование сопереживания персонажам художественных произведений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>
                <a:latin typeface="Century Schoolbook" pitchFamily="18"/>
              </a:rPr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Основные направления работы по художественно-эстетическому развитию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b="1">
                <a:latin typeface="Century Schoolbook" pitchFamily="18"/>
              </a:rPr>
              <a:t>детей в дошкольном учреждении: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Приобщение к искусству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Изобразительная деятельность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Конструктивно-модельная  деятельность</a:t>
            </a:r>
          </a:p>
          <a:p>
            <a:pPr marL="0" lvl="0" indent="0" algn="just">
              <a:spcBef>
                <a:spcPts val="595"/>
              </a:spcBef>
              <a:spcAft>
                <a:spcPts val="283"/>
              </a:spcAft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sz="1200" i="1">
                <a:latin typeface="Century Schoolbook" pitchFamily="18"/>
              </a:rPr>
              <a:t>Музыкальная  деятельность</a:t>
            </a:r>
          </a:p>
          <a:p>
            <a:pPr marL="0" lvl="0" indent="0" algn="just">
              <a:spcBef>
                <a:spcPts val="601"/>
              </a:spcBef>
              <a:buNone/>
            </a:pPr>
            <a:endParaRPr lang="ru-RU" sz="1200">
              <a:latin typeface="Century Schoolbook" pitchFamily="18"/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858000" y="5214960"/>
            <a:ext cx="1071359" cy="117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Направления взаимодействия с семьями воспитанников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428625"/>
            <a:ext cx="7138988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2800" b="1"/>
              <a:t>Направления взаимодействия с семьями воспитанников:</a:t>
            </a:r>
          </a:p>
        </p:txBody>
      </p:sp>
      <p:grpSp>
        <p:nvGrpSpPr>
          <p:cNvPr id="3" name="Group 21"/>
          <p:cNvGrpSpPr/>
          <p:nvPr/>
        </p:nvGrpSpPr>
        <p:grpSpPr>
          <a:xfrm>
            <a:off x="1251720" y="5745600"/>
            <a:ext cx="167760" cy="167760"/>
            <a:chOff x="1251720" y="5745600"/>
            <a:chExt cx="167760" cy="167760"/>
          </a:xfrm>
        </p:grpSpPr>
        <p:sp>
          <p:nvSpPr>
            <p:cNvPr id="4" name="Oval 22"/>
            <p:cNvSpPr/>
            <p:nvPr/>
          </p:nvSpPr>
          <p:spPr>
            <a:xfrm>
              <a:off x="1251720" y="5745600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5" name="Oval 23"/>
            <p:cNvSpPr/>
            <p:nvPr/>
          </p:nvSpPr>
          <p:spPr>
            <a:xfrm>
              <a:off x="1265040" y="575964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6" name="AutoShape 28"/>
          <p:cNvSpPr/>
          <p:nvPr/>
        </p:nvSpPr>
        <p:spPr>
          <a:xfrm>
            <a:off x="428760" y="2214719"/>
            <a:ext cx="7929360" cy="15713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Rectangle 31"/>
          <p:cNvSpPr/>
          <p:nvPr/>
        </p:nvSpPr>
        <p:spPr>
          <a:xfrm>
            <a:off x="714240" y="2286000"/>
            <a:ext cx="7572240" cy="132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ВЗАИМОПОЗНАНИЕ И ВЗАИМОИНФОРМИРОВАНИЕ</a:t>
            </a:r>
          </a:p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(</a:t>
            </a: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</a:p>
        </p:txBody>
      </p:sp>
      <p:sp>
        <p:nvSpPr>
          <p:cNvPr id="8" name="AutoShape 28"/>
          <p:cNvSpPr/>
          <p:nvPr/>
        </p:nvSpPr>
        <p:spPr>
          <a:xfrm>
            <a:off x="428760" y="3857759"/>
            <a:ext cx="7929360" cy="13568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9" name="AutoShape 28"/>
          <p:cNvSpPr/>
          <p:nvPr/>
        </p:nvSpPr>
        <p:spPr>
          <a:xfrm>
            <a:off x="428760" y="5373360"/>
            <a:ext cx="7929360" cy="13417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598D9">
              <a:alpha val="5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10" name="Rectangle 31"/>
          <p:cNvSpPr/>
          <p:nvPr/>
        </p:nvSpPr>
        <p:spPr>
          <a:xfrm>
            <a:off x="1214280" y="3929040"/>
            <a:ext cx="6634079" cy="1131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НЕПРЕРЫВНОЕ ОБРАЗОВАНИЕ ВОСПИТЫВАЮЩИХ ВЗРОСЛЫХ</a:t>
            </a:r>
          </a:p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(родительские собрания, семинары-практикумы, тренинги,</a:t>
            </a:r>
          </a:p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мастер-классы, круглые столы)</a:t>
            </a:r>
          </a:p>
        </p:txBody>
      </p:sp>
      <p:sp>
        <p:nvSpPr>
          <p:cNvPr id="11" name="Rectangle 31"/>
          <p:cNvSpPr/>
          <p:nvPr/>
        </p:nvSpPr>
        <p:spPr>
          <a:xfrm>
            <a:off x="1000080" y="5451120"/>
            <a:ext cx="7143480" cy="1131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СОВМЕСТНАЯ ДЕЯТЕЛЬНОСТЬ</a:t>
            </a:r>
          </a:p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ПЕДАГОГОВ, РОДИТЕЛЕЙ, ДЕТЕЙ</a:t>
            </a:r>
          </a:p>
          <a:p>
            <a:pPr marL="0" marR="0" lvl="0" indent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Arial" pitchFamily="2"/>
              </a:rPr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</a:p>
        </p:txBody>
      </p:sp>
      <p:grpSp>
        <p:nvGrpSpPr>
          <p:cNvPr id="12" name="Group 21"/>
          <p:cNvGrpSpPr/>
          <p:nvPr/>
        </p:nvGrpSpPr>
        <p:grpSpPr>
          <a:xfrm>
            <a:off x="1257119" y="4389120"/>
            <a:ext cx="167760" cy="167760"/>
            <a:chOff x="1257119" y="4389120"/>
            <a:chExt cx="167760" cy="167760"/>
          </a:xfrm>
        </p:grpSpPr>
        <p:sp>
          <p:nvSpPr>
            <p:cNvPr id="13" name="Oval 22"/>
            <p:cNvSpPr/>
            <p:nvPr/>
          </p:nvSpPr>
          <p:spPr>
            <a:xfrm>
              <a:off x="1257119" y="4389120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Oval 23"/>
            <p:cNvSpPr/>
            <p:nvPr/>
          </p:nvSpPr>
          <p:spPr>
            <a:xfrm>
              <a:off x="1270440" y="440352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grpSp>
        <p:nvGrpSpPr>
          <p:cNvPr id="15" name="Group 21"/>
          <p:cNvGrpSpPr/>
          <p:nvPr/>
        </p:nvGrpSpPr>
        <p:grpSpPr>
          <a:xfrm>
            <a:off x="1187640" y="2827439"/>
            <a:ext cx="167760" cy="167760"/>
            <a:chOff x="1187640" y="2827439"/>
            <a:chExt cx="167760" cy="167760"/>
          </a:xfrm>
        </p:grpSpPr>
        <p:sp>
          <p:nvSpPr>
            <p:cNvPr id="16" name="Oval 22"/>
            <p:cNvSpPr/>
            <p:nvPr/>
          </p:nvSpPr>
          <p:spPr>
            <a:xfrm>
              <a:off x="1187640" y="2827439"/>
              <a:ext cx="167760" cy="167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BFC6D2"/>
                </a:gs>
                <a:gs pos="100000">
                  <a:srgbClr val="223864"/>
                </a:gs>
              </a:gsLst>
              <a:lin ang="2700000"/>
            </a:gradFill>
            <a:ln w="12600">
              <a:solidFill>
                <a:srgbClr val="F8F8F8"/>
              </a:solidFill>
              <a:prstDash val="solid"/>
              <a:round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7" name="Oval 23"/>
            <p:cNvSpPr/>
            <p:nvPr/>
          </p:nvSpPr>
          <p:spPr>
            <a:xfrm>
              <a:off x="1200959" y="2841480"/>
              <a:ext cx="139680" cy="1396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gradFill>
              <a:gsLst>
                <a:gs pos="0">
                  <a:srgbClr val="FE8637"/>
                </a:gs>
                <a:gs pos="100000">
                  <a:srgbClr val="FEB27F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Направления вариативной части программы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3200" b="1"/>
              <a:t>Направления вариативной части программы:</a:t>
            </a:r>
          </a:p>
        </p:txBody>
      </p:sp>
      <p:sp>
        <p:nvSpPr>
          <p:cNvPr id="3" name="Rectangle 4"/>
          <p:cNvSpPr/>
          <p:nvPr/>
        </p:nvSpPr>
        <p:spPr>
          <a:xfrm>
            <a:off x="714240" y="1500119"/>
            <a:ext cx="4000320" cy="17143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1. РЕГИОНАЛЬНЫЙ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КОМПОНЕНТ</a:t>
            </a:r>
          </a:p>
        </p:txBody>
      </p:sp>
      <p:sp>
        <p:nvSpPr>
          <p:cNvPr id="4" name="Rectangle 9"/>
          <p:cNvSpPr/>
          <p:nvPr/>
        </p:nvSpPr>
        <p:spPr>
          <a:xfrm>
            <a:off x="4929120" y="2428920"/>
            <a:ext cx="3571560" cy="2071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 2. ОСВОЕНИЕ НОВЫХ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ОБРАЗОВАТЕЛЬНЫХ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ТЕХНОЛОГИЙ</a:t>
            </a:r>
          </a:p>
        </p:txBody>
      </p:sp>
      <p:sp>
        <p:nvSpPr>
          <p:cNvPr id="5" name="Rectangle 11"/>
          <p:cNvSpPr/>
          <p:nvPr/>
        </p:nvSpPr>
        <p:spPr>
          <a:xfrm>
            <a:off x="285840" y="4000680"/>
            <a:ext cx="4357440" cy="17143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90000" tIns="45000" rIns="90000" bIns="45000" anchor="ctr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3. ДОПОЛНИТЕЛЬНОЕ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ОБРАЗОВАНИЕ В КРУЖКАХ,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 pitchFamily="18"/>
                <a:ea typeface="Microsoft YaHei" pitchFamily="2"/>
                <a:cs typeface="Lucida Sans" pitchFamily="2"/>
              </a:rPr>
              <a:t>СЕКЦИЯХ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143679" y="4857840"/>
            <a:ext cx="1999800" cy="1499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одержание &#10;организационного раздела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94973B00-234F-4753-9D66-1C94D897547B}" type="slidenum">
              <a:rPr/>
              <a:pPr lvl="0"/>
              <a:t>21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3200" b="1"/>
              <a:t>Содержание </a:t>
            </a:r>
            <a:br>
              <a:rPr lang="ru-RU" sz="3200" b="1"/>
            </a:br>
            <a:r>
              <a:rPr lang="ru-RU" sz="3200" b="1"/>
              <a:t>организационного раздела: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7686675" cy="4873625"/>
          </a:xfrm>
        </p:spPr>
        <p:txBody>
          <a:bodyPr>
            <a:normAutofit fontScale="92500" lnSpcReduction="20000"/>
          </a:bodyPr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r>
              <a:rPr lang="ru-RU" b="1">
                <a:latin typeface="Century Schoolbook" pitchFamily="18"/>
              </a:rPr>
              <a:t>Организационный раздел включает в себя: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материально-техническое обеспечение;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обеспеченность методическими материалами и средствами обучения и воспитания;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организация режима пребывания детей в ДОО;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особенности традиционных событий, праздников, мероприятий;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учебный план и комплексно-тематическое планирование образовательной деятельности;</a:t>
            </a:r>
          </a:p>
          <a:p>
            <a:pPr marL="0" lvl="0" indent="0" algn="just">
              <a:spcBef>
                <a:spcPts val="601"/>
              </a:spcBef>
              <a:buClr>
                <a:srgbClr val="FE8637"/>
              </a:buClr>
              <a:buSzPct val="70000"/>
              <a:buFont typeface="Wingdings"/>
              <a:buChar char="-"/>
            </a:pPr>
            <a:r>
              <a:rPr lang="ru-RU">
                <a:latin typeface="Century Schoolbook" pitchFamily="18"/>
              </a:rPr>
              <a:t>особенности организации развивающей предметно-пространственной среды.</a:t>
            </a:r>
          </a:p>
          <a:p>
            <a:pPr marL="0" lvl="0" indent="0">
              <a:spcBef>
                <a:spcPts val="601"/>
              </a:spcBef>
              <a:buNone/>
            </a:pPr>
            <a:endParaRPr lang="ru-RU">
              <a:latin typeface="Century Schoolbook" pitchFamily="18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Контактная информация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A612DA56-F980-41BC-B3D5-9A5FD79017E6}" type="slidenum">
              <a:rPr/>
              <a:pPr lvl="0"/>
              <a:t>22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7686675" cy="1143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3600" b="1"/>
              <a:t>Контактная информация: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7972425" cy="4873625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entury Schoolbook"/>
                <a:ea typeface="Microsoft YaHei" pitchFamily="2"/>
                <a:cs typeface="Lucida Sans" pitchFamily="2"/>
              </a:defRPr>
            </a:lvl9pPr>
          </a:lstStyle>
          <a:p>
            <a:pPr lvl="0" algn="just">
              <a:spcAft>
                <a:spcPts val="0"/>
              </a:spcAft>
              <a:buNone/>
              <a:tabLst>
                <a:tab pos="270360" algn="l"/>
                <a:tab pos="2806560" algn="l"/>
              </a:tabLst>
            </a:pPr>
            <a:r>
              <a:rPr lang="ru-RU" sz="1800" u="sng">
                <a:latin typeface="Times New Roman" pitchFamily="18"/>
                <a:cs typeface="Times New Roman" pitchFamily="18"/>
              </a:rPr>
              <a:t>Муниципальное автономное дошкольное образовательное учреждение «Детский сад № 171 комбинированного вида с татарским языком воспитания и обучения» Советского района г.Казани</a:t>
            </a:r>
          </a:p>
          <a:p>
            <a:pPr marL="0" lvl="0" indent="450359" algn="just">
              <a:spcAft>
                <a:spcPts val="0"/>
              </a:spcAft>
              <a:buNone/>
              <a:tabLst>
                <a:tab pos="270360" algn="l"/>
                <a:tab pos="2806560" algn="l"/>
              </a:tabLst>
            </a:pPr>
            <a:r>
              <a:rPr lang="ru-RU" sz="1800" u="sng">
                <a:latin typeface="Times New Roman" pitchFamily="18"/>
                <a:cs typeface="Times New Roman" pitchFamily="18"/>
              </a:rPr>
              <a:t>Сокращенное наименование на русском языке: МАДОУ «Детский сад № 171».</a:t>
            </a:r>
          </a:p>
          <a:p>
            <a:pPr lvl="0" algn="just">
              <a:spcAft>
                <a:spcPts val="0"/>
              </a:spcAft>
              <a:buNone/>
              <a:tabLst>
                <a:tab pos="270360" algn="l"/>
                <a:tab pos="2806560" algn="l"/>
              </a:tabLst>
            </a:pPr>
            <a:r>
              <a:rPr lang="ru-RU" sz="1800" u="sng">
                <a:latin typeface="Times New Roman" pitchFamily="18"/>
                <a:cs typeface="Times New Roman" pitchFamily="18"/>
              </a:rPr>
              <a:t>На татарском языке: Казан шәһәре Совет районының «Катнаш төрдәге татар телендә тәрбия һәм белем бирүче 171 нче балалар бакчасы» муниципаль автонимияле мәктәпкәчә белем учреждениесе.</a:t>
            </a:r>
          </a:p>
          <a:p>
            <a:pPr lvl="0" algn="just">
              <a:spcAft>
                <a:spcPts val="0"/>
              </a:spcAft>
              <a:buNone/>
              <a:tabLst>
                <a:tab pos="270360" algn="l"/>
                <a:tab pos="2806560" algn="l"/>
              </a:tabLst>
            </a:pPr>
            <a:r>
              <a:rPr lang="ru-RU" sz="1800" u="sng">
                <a:latin typeface="Times New Roman" pitchFamily="18"/>
                <a:cs typeface="Times New Roman" pitchFamily="18"/>
              </a:rPr>
              <a:t> Сокращенное на татарском языке: МАМБУ «171  нче  балалар  бакчасы».</a:t>
            </a:r>
          </a:p>
          <a:p>
            <a:pPr lvl="0" algn="just">
              <a:spcAft>
                <a:spcPts val="0"/>
              </a:spcAft>
              <a:buNone/>
              <a:tabLst>
                <a:tab pos="270360" algn="l"/>
                <a:tab pos="2806560" algn="l"/>
              </a:tabLst>
            </a:pPr>
            <a:r>
              <a:rPr lang="ru-RU" sz="1800" u="sng">
                <a:latin typeface="Times New Roman" pitchFamily="18"/>
                <a:cs typeface="Times New Roman" pitchFamily="18"/>
              </a:rPr>
              <a:t>Место нахождения Учреждения:</a:t>
            </a:r>
          </a:p>
          <a:p>
            <a:pPr lvl="0" algn="just">
              <a:spcAft>
                <a:spcPts val="0"/>
              </a:spcAft>
              <a:buNone/>
            </a:pPr>
            <a:r>
              <a:rPr lang="ru-RU" sz="1800" u="sng">
                <a:latin typeface="Times New Roman" pitchFamily="18"/>
                <a:cs typeface="Times New Roman" pitchFamily="18"/>
              </a:rPr>
              <a:t>Фактический адрес: Республика Татарстан, г.Казань, улица Советская, д.29</a:t>
            </a:r>
          </a:p>
          <a:p>
            <a:pPr lvl="0" algn="just">
              <a:spcAft>
                <a:spcPts val="0"/>
              </a:spcAft>
              <a:buNone/>
            </a:pPr>
            <a:r>
              <a:rPr lang="ru-RU" sz="1800" u="sng">
                <a:latin typeface="Times New Roman" pitchFamily="18"/>
                <a:cs typeface="Times New Roman" pitchFamily="18"/>
              </a:rPr>
              <a:t>г.Казань, улица Тополевая, д.9А</a:t>
            </a:r>
          </a:p>
          <a:p>
            <a:pPr lvl="0" algn="just">
              <a:spcAft>
                <a:spcPts val="0"/>
              </a:spcAft>
              <a:buNone/>
            </a:pPr>
            <a:r>
              <a:rPr lang="ru-RU" sz="1800" u="sng">
                <a:latin typeface="Times New Roman" pitchFamily="18"/>
                <a:cs typeface="Times New Roman" pitchFamily="18"/>
              </a:rPr>
              <a:t>Место регистрации: г.Казань.</a:t>
            </a:r>
          </a:p>
          <a:p>
            <a:pPr lvl="0" algn="just">
              <a:spcAft>
                <a:spcPts val="0"/>
              </a:spcAft>
              <a:buNone/>
            </a:pPr>
            <a:r>
              <a:rPr lang="ru-RU" sz="1800" u="sng">
                <a:latin typeface="Times New Roman" pitchFamily="18"/>
                <a:cs typeface="Times New Roman" pitchFamily="18"/>
              </a:rPr>
              <a:t>Почтовый адрес: 420075, г.Казань, Советская, 29</a:t>
            </a:r>
          </a:p>
          <a:p>
            <a:pPr lvl="0" algn="just">
              <a:spcAft>
                <a:spcPts val="0"/>
              </a:spcAft>
              <a:buNone/>
            </a:pPr>
            <a:r>
              <a:rPr lang="ru-RU" sz="1800" u="sng">
                <a:latin typeface="Times New Roman" pitchFamily="18"/>
                <a:cs typeface="Times New Roman" pitchFamily="18"/>
              </a:rPr>
              <a:t>Юридический адрес: 420075, г.Казань, Советская, 29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пасибо за внимание!&#10;&#10;&#10;&#10;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/>
          <a:p>
            <a:pPr lvl="0"/>
            <a:fld id="{5B1EFF35-ED65-41AC-8804-10E5AC344AD2}" type="slidenum">
              <a:rPr/>
              <a:pPr lvl="0"/>
              <a:t>23</a:t>
            </a:fld>
            <a:endParaRPr lang="ru-RU">
              <a:solidFill>
                <a:srgbClr val="000000"/>
              </a:solidFill>
              <a:latin typeface="Century Schoolbook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15988" y="1214438"/>
            <a:ext cx="8228012" cy="3857625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4800" b="1">
                <a:latin typeface="Georgia" pitchFamily="18"/>
              </a:rPr>
              <a:t>Спасибо за внимание!</a:t>
            </a:r>
            <a:br>
              <a:rPr lang="ru-RU" sz="4800" b="1">
                <a:latin typeface="Georgia" pitchFamily="18"/>
              </a:rPr>
            </a:br>
            <a:r>
              <a:rPr lang="ru-RU" sz="4800" b="1"/>
              <a:t/>
            </a:r>
            <a:br>
              <a:rPr lang="ru-RU" sz="4800" b="1"/>
            </a:br>
            <a:r>
              <a:rPr lang="ru-RU" b="1"/>
              <a:t/>
            </a:r>
            <a:br>
              <a:rPr lang="ru-RU" b="1"/>
            </a:b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2443</Words>
  <Application>Microsoft Office PowerPoint</Application>
  <PresentationFormat>Экран (4:3)</PresentationFormat>
  <Paragraphs>233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Яркая</vt:lpstr>
      <vt:lpstr>1_Яркая</vt:lpstr>
      <vt:lpstr>2_Яркая</vt:lpstr>
      <vt:lpstr>   Краткая презентация основной образовательной программы дошкольного образования  г.Казань </vt:lpstr>
      <vt:lpstr>Полное название: Основная образовательная программа дошкольной образовательной организации: Муниципальное бюджетное дошкольное образовательное учреждение «Детский сад № 54 комбинированного вида с татарским языком воспитания и обучение Советского района г. Казани».  Сокращённое название:  ООП ДОО  Срок реализации:  2021-2026гг. Ориентирована на детей в возрасте от 2 до 7 лет. </vt:lpstr>
      <vt:lpstr> </vt:lpstr>
      <vt:lpstr>Цель образовательной программы:</vt:lpstr>
      <vt:lpstr>Задачи программы:</vt:lpstr>
      <vt:lpstr>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Слайд 11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«ФИЗИЧЕСКОЕ РАЗВИТИЕ»:  </vt:lpstr>
      <vt:lpstr>ОБРАЗОВАТЕЛЬНАЯ ОБЛАСТЬ  «СОЦИАЛЬНО-КОММУНИКАТИВНОЕ РАЗВИТИЕ»:</vt:lpstr>
      <vt:lpstr>ОБРАЗОВАТЕЛЬНАЯ ОБЛАСТЬ «РЕЧЕВОЕ РАЗВИТИЕ»: </vt:lpstr>
      <vt:lpstr>ОБРАЗОВАТЕЛЬНАЯ ОБЛАСТЬ «ПОЗНАВАТЕЛЬНОЕ РАЗВИТИЕ»:</vt:lpstr>
      <vt:lpstr>ОБРАЗОВАТЕЛЬНАЯ ОБЛАСТЬ  «ХУДОЖЕСТВЕННО-ЭСТЕТИЧЕСКОЕ РАЗВИТИЕ»: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Контактная информация:</vt:lpstr>
      <vt:lpstr>Спасибо за внимание!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основной образовательной программы дошкольного образования  г.Казань</dc:title>
  <dc:creator>Admin</dc:creator>
  <cp:lastModifiedBy>Home</cp:lastModifiedBy>
  <cp:revision>4</cp:revision>
  <dcterms:modified xsi:type="dcterms:W3CDTF">2022-11-26T05:47:56Z</dcterms:modified>
</cp:coreProperties>
</file>